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7772400" cy="10058400"/>
  <p:notesSz cx="7772400" cy="100584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2298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jpe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1"/>
          <p:cNvSpPr txBox="1"/>
          <p:nvPr/>
        </p:nvSpPr>
        <p:spPr>
          <a:xfrm>
            <a:off x="3854831" y="9319332"/>
            <a:ext cx="95631" cy="14002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000" spc="10" dirty="0">
                <a:latin typeface="Times New Roman"/>
                <a:cs typeface="Times New Roman"/>
              </a:rPr>
              <a:t>1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5" name="object 1"/>
          <p:cNvSpPr/>
          <p:nvPr/>
        </p:nvSpPr>
        <p:spPr>
          <a:xfrm>
            <a:off x="26035" y="17145"/>
            <a:ext cx="7686040" cy="673100"/>
          </a:xfrm>
          <a:custGeom>
            <a:avLst/>
            <a:gdLst/>
            <a:ahLst/>
            <a:cxnLst/>
            <a:rect l="l" t="t" r="r" b="b"/>
            <a:pathLst>
              <a:path w="7686040" h="673100">
                <a:moveTo>
                  <a:pt x="112179" y="0"/>
                </a:moveTo>
                <a:cubicBezTo>
                  <a:pt x="50233" y="0"/>
                  <a:pt x="0" y="50292"/>
                  <a:pt x="0" y="112141"/>
                </a:cubicBezTo>
                <a:lnTo>
                  <a:pt x="0" y="560959"/>
                </a:lnTo>
                <a:cubicBezTo>
                  <a:pt x="0" y="622808"/>
                  <a:pt x="50233" y="673100"/>
                  <a:pt x="112179" y="673100"/>
                </a:cubicBezTo>
                <a:lnTo>
                  <a:pt x="7573899" y="673100"/>
                </a:lnTo>
                <a:cubicBezTo>
                  <a:pt x="7635747" y="673100"/>
                  <a:pt x="7686040" y="622808"/>
                  <a:pt x="7686040" y="560959"/>
                </a:cubicBezTo>
                <a:lnTo>
                  <a:pt x="7686040" y="112141"/>
                </a:lnTo>
                <a:cubicBezTo>
                  <a:pt x="7686040" y="50292"/>
                  <a:pt x="7635747" y="0"/>
                  <a:pt x="7573899" y="0"/>
                </a:cubicBez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21272" y="12382"/>
            <a:ext cx="7695565" cy="682625"/>
          </a:xfrm>
          <a:custGeom>
            <a:avLst/>
            <a:gdLst/>
            <a:ahLst/>
            <a:cxnLst/>
            <a:rect l="l" t="t" r="r" b="b"/>
            <a:pathLst>
              <a:path w="7695565" h="682625">
                <a:moveTo>
                  <a:pt x="116942" y="4763"/>
                </a:moveTo>
                <a:cubicBezTo>
                  <a:pt x="54996" y="4763"/>
                  <a:pt x="4763" y="55055"/>
                  <a:pt x="4763" y="116904"/>
                </a:cubicBezTo>
                <a:lnTo>
                  <a:pt x="4763" y="565722"/>
                </a:lnTo>
                <a:cubicBezTo>
                  <a:pt x="4763" y="627571"/>
                  <a:pt x="54996" y="677863"/>
                  <a:pt x="116942" y="677863"/>
                </a:cubicBezTo>
                <a:lnTo>
                  <a:pt x="7578662" y="677863"/>
                </a:lnTo>
                <a:cubicBezTo>
                  <a:pt x="7640510" y="677863"/>
                  <a:pt x="7690803" y="627571"/>
                  <a:pt x="7690803" y="565722"/>
                </a:cubicBezTo>
                <a:lnTo>
                  <a:pt x="7690803" y="116904"/>
                </a:lnTo>
                <a:cubicBezTo>
                  <a:pt x="7690803" y="55055"/>
                  <a:pt x="7640510" y="4763"/>
                  <a:pt x="7578662" y="4763"/>
                </a:cubicBez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text 1"/>
          <p:cNvSpPr txBox="1"/>
          <p:nvPr/>
        </p:nvSpPr>
        <p:spPr>
          <a:xfrm>
            <a:off x="150876" y="99236"/>
            <a:ext cx="7306183" cy="40320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739" b="1" spc="10" dirty="0">
                <a:latin typeface="Arial"/>
                <a:cs typeface="Arial"/>
              </a:rPr>
              <a:t>Mathematics Materials                 Lecturer A.M.Alazzawe                                        FIRST CLASS</a:t>
            </a:r>
            <a:endParaRPr sz="700">
              <a:latin typeface="Arial"/>
              <a:cs typeface="Arial"/>
            </a:endParaRPr>
          </a:p>
          <a:p>
            <a:pPr marL="3019678">
              <a:lnSpc>
                <a:spcPct val="100000"/>
              </a:lnSpc>
            </a:pPr>
            <a:r>
              <a:rPr sz="1400" b="1" spc="10" dirty="0">
                <a:latin typeface="Arial"/>
                <a:cs typeface="Arial"/>
              </a:rPr>
              <a:t>SEMESTER ONE</a:t>
            </a:r>
            <a:endParaRPr sz="1400">
              <a:latin typeface="Arial"/>
              <a:cs typeface="Arial"/>
            </a:endParaRPr>
          </a:p>
        </p:txBody>
      </p:sp>
      <p:sp>
        <p:nvSpPr>
          <p:cNvPr id="7" name="text 1"/>
          <p:cNvSpPr txBox="1"/>
          <p:nvPr/>
        </p:nvSpPr>
        <p:spPr>
          <a:xfrm>
            <a:off x="3321431" y="722551"/>
            <a:ext cx="1175639" cy="19899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40" b="1" spc="10" dirty="0">
                <a:latin typeface="Arial"/>
                <a:cs typeface="Arial"/>
              </a:rPr>
              <a:t>Chapter Three</a:t>
            </a:r>
            <a:endParaRPr sz="1300">
              <a:latin typeface="Arial"/>
              <a:cs typeface="Arial"/>
            </a:endParaRPr>
          </a:p>
        </p:txBody>
      </p:sp>
      <p:sp>
        <p:nvSpPr>
          <p:cNvPr id="8" name="text 1"/>
          <p:cNvSpPr txBox="1"/>
          <p:nvPr/>
        </p:nvSpPr>
        <p:spPr>
          <a:xfrm>
            <a:off x="359664" y="928546"/>
            <a:ext cx="6418017" cy="101369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00" b="1" spc="10" dirty="0">
                <a:latin typeface="Arial"/>
                <a:cs typeface="Arial"/>
              </a:rPr>
              <a:t>Limits Using the Limit Laws</a:t>
            </a:r>
            <a:endParaRPr sz="1400">
              <a:latin typeface="Arial"/>
              <a:cs typeface="Arial"/>
            </a:endParaRPr>
          </a:p>
          <a:p>
            <a:pPr marL="0">
              <a:lnSpc>
                <a:spcPct val="100000"/>
              </a:lnSpc>
            </a:pPr>
            <a:r>
              <a:rPr sz="1400" spc="10" dirty="0">
                <a:solidFill>
                  <a:srgbClr val="231F20"/>
                </a:solidFill>
                <a:latin typeface="Times New Roman"/>
                <a:cs typeface="Times New Roman"/>
              </a:rPr>
              <a:t>This section presents theorems for calculating limits. </a:t>
            </a:r>
            <a:endParaRPr sz="1400">
              <a:latin typeface="Times New Roman"/>
              <a:cs typeface="Times New Roman"/>
            </a:endParaRPr>
          </a:p>
          <a:p>
            <a:pPr marL="0">
              <a:lnSpc>
                <a:spcPct val="100000"/>
              </a:lnSpc>
            </a:pPr>
            <a:r>
              <a:rPr sz="1400" b="1" spc="10" dirty="0">
                <a:latin typeface="Arial"/>
                <a:cs typeface="Arial"/>
              </a:rPr>
              <a:t>The Limit Laws</a:t>
            </a:r>
            <a:endParaRPr sz="1100">
              <a:latin typeface="Times New Roman"/>
              <a:cs typeface="Times New Roman"/>
            </a:endParaRPr>
          </a:p>
          <a:p>
            <a:pPr marL="0">
              <a:lnSpc>
                <a:spcPct val="100000"/>
              </a:lnSpc>
            </a:pPr>
            <a:r>
              <a:rPr sz="1340" spc="10" dirty="0">
                <a:solidFill>
                  <a:srgbClr val="231F20"/>
                </a:solidFill>
                <a:latin typeface="Times New Roman"/>
                <a:cs typeface="Times New Roman"/>
              </a:rPr>
              <a:t>This theorem tells how to calculate limits of functions that are arithmetic combinations of</a:t>
            </a:r>
            <a:endParaRPr sz="1300">
              <a:latin typeface="Times New Roman"/>
              <a:cs typeface="Times New Roman"/>
            </a:endParaRPr>
          </a:p>
          <a:p>
            <a:pPr marL="0">
              <a:lnSpc>
                <a:spcPct val="100000"/>
              </a:lnSpc>
            </a:pPr>
            <a:r>
              <a:rPr sz="1400" spc="10" dirty="0">
                <a:solidFill>
                  <a:srgbClr val="231F20"/>
                </a:solidFill>
                <a:latin typeface="Times New Roman"/>
                <a:cs typeface="Times New Roman"/>
              </a:rPr>
              <a:t>functions whose limits we already know.</a:t>
            </a:r>
            <a:endParaRPr sz="1000">
              <a:latin typeface="Times New Roman"/>
              <a:cs typeface="Times New Roman"/>
            </a:endParaRPr>
          </a:p>
        </p:txBody>
      </p:sp>
      <p:pic>
        <p:nvPicPr>
          <p:cNvPr id="9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4545" y="1946275"/>
            <a:ext cx="6161405" cy="2624455"/>
          </a:xfrm>
          <a:prstGeom prst="rect">
            <a:avLst/>
          </a:prstGeom>
        </p:spPr>
      </p:pic>
      <p:pic>
        <p:nvPicPr>
          <p:cNvPr id="3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8364" y="4570730"/>
            <a:ext cx="5995670" cy="314071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"/>
          <p:cNvSpPr txBox="1"/>
          <p:nvPr/>
        </p:nvSpPr>
        <p:spPr>
          <a:xfrm>
            <a:off x="3822827" y="9319332"/>
            <a:ext cx="158115" cy="14002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000" spc="10" dirty="0">
                <a:latin typeface="Times New Roman"/>
                <a:cs typeface="Times New Roman"/>
              </a:rPr>
              <a:t>10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26035" y="17145"/>
            <a:ext cx="7686040" cy="673100"/>
          </a:xfrm>
          <a:custGeom>
            <a:avLst/>
            <a:gdLst/>
            <a:ahLst/>
            <a:cxnLst/>
            <a:rect l="l" t="t" r="r" b="b"/>
            <a:pathLst>
              <a:path w="7686040" h="673100">
                <a:moveTo>
                  <a:pt x="112179" y="0"/>
                </a:moveTo>
                <a:cubicBezTo>
                  <a:pt x="50233" y="0"/>
                  <a:pt x="0" y="50292"/>
                  <a:pt x="0" y="112141"/>
                </a:cubicBezTo>
                <a:lnTo>
                  <a:pt x="0" y="560959"/>
                </a:lnTo>
                <a:cubicBezTo>
                  <a:pt x="0" y="622808"/>
                  <a:pt x="50233" y="673100"/>
                  <a:pt x="112179" y="673100"/>
                </a:cubicBezTo>
                <a:lnTo>
                  <a:pt x="7573899" y="673100"/>
                </a:lnTo>
                <a:cubicBezTo>
                  <a:pt x="7635747" y="673100"/>
                  <a:pt x="7686040" y="622808"/>
                  <a:pt x="7686040" y="560959"/>
                </a:cubicBezTo>
                <a:lnTo>
                  <a:pt x="7686040" y="112141"/>
                </a:lnTo>
                <a:cubicBezTo>
                  <a:pt x="7686040" y="50292"/>
                  <a:pt x="7635747" y="0"/>
                  <a:pt x="7573899" y="0"/>
                </a:cubicBez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1272" y="12382"/>
            <a:ext cx="7695565" cy="682625"/>
          </a:xfrm>
          <a:custGeom>
            <a:avLst/>
            <a:gdLst/>
            <a:ahLst/>
            <a:cxnLst/>
            <a:rect l="l" t="t" r="r" b="b"/>
            <a:pathLst>
              <a:path w="7695565" h="682625">
                <a:moveTo>
                  <a:pt x="116942" y="4763"/>
                </a:moveTo>
                <a:cubicBezTo>
                  <a:pt x="54996" y="4763"/>
                  <a:pt x="4763" y="55055"/>
                  <a:pt x="4763" y="116904"/>
                </a:cubicBezTo>
                <a:lnTo>
                  <a:pt x="4763" y="565722"/>
                </a:lnTo>
                <a:cubicBezTo>
                  <a:pt x="4763" y="627571"/>
                  <a:pt x="54996" y="677863"/>
                  <a:pt x="116942" y="677863"/>
                </a:cubicBezTo>
                <a:lnTo>
                  <a:pt x="7578662" y="677863"/>
                </a:lnTo>
                <a:cubicBezTo>
                  <a:pt x="7640510" y="677863"/>
                  <a:pt x="7690803" y="627571"/>
                  <a:pt x="7690803" y="565722"/>
                </a:cubicBezTo>
                <a:lnTo>
                  <a:pt x="7690803" y="116904"/>
                </a:lnTo>
                <a:cubicBezTo>
                  <a:pt x="7690803" y="55055"/>
                  <a:pt x="7640510" y="4763"/>
                  <a:pt x="7578662" y="4763"/>
                </a:cubicBez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text 1"/>
          <p:cNvSpPr txBox="1"/>
          <p:nvPr/>
        </p:nvSpPr>
        <p:spPr>
          <a:xfrm>
            <a:off x="150876" y="99236"/>
            <a:ext cx="7306183" cy="40320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739" b="1" spc="10" dirty="0">
                <a:latin typeface="Arial"/>
                <a:cs typeface="Arial"/>
              </a:rPr>
              <a:t>Mathematics Materials                 Lecturer A.M.Alazzawe                                        FIRST CLASS</a:t>
            </a:r>
            <a:endParaRPr sz="700">
              <a:latin typeface="Arial"/>
              <a:cs typeface="Arial"/>
            </a:endParaRPr>
          </a:p>
          <a:p>
            <a:pPr marL="3019678">
              <a:lnSpc>
                <a:spcPct val="100000"/>
              </a:lnSpc>
            </a:pPr>
            <a:r>
              <a:rPr sz="1400" b="1" spc="10" dirty="0">
                <a:latin typeface="Arial"/>
                <a:cs typeface="Arial"/>
              </a:rPr>
              <a:t>SEMESTER ONE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48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9410" y="719455"/>
            <a:ext cx="3801109" cy="2133600"/>
          </a:xfrm>
          <a:prstGeom prst="rect">
            <a:avLst/>
          </a:prstGeom>
        </p:spPr>
      </p:pic>
      <p:sp>
        <p:nvSpPr>
          <p:cNvPr id="4" name="text 1"/>
          <p:cNvSpPr txBox="1"/>
          <p:nvPr/>
        </p:nvSpPr>
        <p:spPr>
          <a:xfrm>
            <a:off x="588264" y="3059478"/>
            <a:ext cx="2753359" cy="19988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00" spc="10" dirty="0">
                <a:latin typeface="Wingdings"/>
                <a:cs typeface="Wingdings"/>
              </a:rPr>
              <a:t></a:t>
            </a:r>
            <a:r>
              <a:rPr sz="1400" spc="10" dirty="0">
                <a:latin typeface="Arial"/>
                <a:cs typeface="Arial"/>
              </a:rPr>
              <a:t> </a:t>
            </a:r>
            <a:r>
              <a:rPr sz="1400" spc="10" dirty="0">
                <a:solidFill>
                  <a:srgbClr val="231F20"/>
                </a:solidFill>
                <a:latin typeface="Times New Roman"/>
                <a:cs typeface="Times New Roman"/>
              </a:rPr>
              <a:t>Find the limits in Exercises 23–26.</a:t>
            </a:r>
            <a:endParaRPr sz="1400">
              <a:latin typeface="Times New Roman"/>
              <a:cs typeface="Times New Roman"/>
            </a:endParaRPr>
          </a:p>
        </p:txBody>
      </p:sp>
      <p:pic>
        <p:nvPicPr>
          <p:cNvPr id="49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8010" y="3262630"/>
            <a:ext cx="3009899" cy="1286509"/>
          </a:xfrm>
          <a:prstGeom prst="rect">
            <a:avLst/>
          </a:prstGeom>
        </p:spPr>
      </p:pic>
      <p:sp>
        <p:nvSpPr>
          <p:cNvPr id="5" name="text 1"/>
          <p:cNvSpPr txBox="1"/>
          <p:nvPr/>
        </p:nvSpPr>
        <p:spPr>
          <a:xfrm>
            <a:off x="588264" y="4552446"/>
            <a:ext cx="646861" cy="19738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70" spc="10" dirty="0">
                <a:latin typeface="Times New Roman"/>
                <a:cs typeface="Times New Roman"/>
              </a:rPr>
              <a:t>Solution</a:t>
            </a:r>
            <a:endParaRPr sz="1300">
              <a:latin typeface="Times New Roman"/>
              <a:cs typeface="Times New Roman"/>
            </a:endParaRPr>
          </a:p>
        </p:txBody>
      </p:sp>
      <p:pic>
        <p:nvPicPr>
          <p:cNvPr id="50" name="Imag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8010" y="4751705"/>
            <a:ext cx="6459220" cy="1010284"/>
          </a:xfrm>
          <a:prstGeom prst="rect">
            <a:avLst/>
          </a:prstGeom>
        </p:spPr>
      </p:pic>
      <p:pic>
        <p:nvPicPr>
          <p:cNvPr id="51" name="Imag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8010" y="5966460"/>
            <a:ext cx="3019424" cy="170561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"/>
          <p:cNvSpPr txBox="1"/>
          <p:nvPr/>
        </p:nvSpPr>
        <p:spPr>
          <a:xfrm>
            <a:off x="3854831" y="9319332"/>
            <a:ext cx="95631" cy="14002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000" spc="10" dirty="0">
                <a:latin typeface="Times New Roman"/>
                <a:cs typeface="Times New Roman"/>
              </a:rPr>
              <a:t>2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6035" y="17145"/>
            <a:ext cx="7686040" cy="673100"/>
          </a:xfrm>
          <a:custGeom>
            <a:avLst/>
            <a:gdLst/>
            <a:ahLst/>
            <a:cxnLst/>
            <a:rect l="l" t="t" r="r" b="b"/>
            <a:pathLst>
              <a:path w="7686040" h="673100">
                <a:moveTo>
                  <a:pt x="112179" y="0"/>
                </a:moveTo>
                <a:cubicBezTo>
                  <a:pt x="50233" y="0"/>
                  <a:pt x="0" y="50292"/>
                  <a:pt x="0" y="112141"/>
                </a:cubicBezTo>
                <a:lnTo>
                  <a:pt x="0" y="560959"/>
                </a:lnTo>
                <a:cubicBezTo>
                  <a:pt x="0" y="622808"/>
                  <a:pt x="50233" y="673100"/>
                  <a:pt x="112179" y="673100"/>
                </a:cubicBezTo>
                <a:lnTo>
                  <a:pt x="7573899" y="673100"/>
                </a:lnTo>
                <a:cubicBezTo>
                  <a:pt x="7635747" y="673100"/>
                  <a:pt x="7686040" y="622808"/>
                  <a:pt x="7686040" y="560959"/>
                </a:cubicBezTo>
                <a:lnTo>
                  <a:pt x="7686040" y="112141"/>
                </a:lnTo>
                <a:cubicBezTo>
                  <a:pt x="7686040" y="50292"/>
                  <a:pt x="7635747" y="0"/>
                  <a:pt x="7573899" y="0"/>
                </a:cubicBez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1272" y="12382"/>
            <a:ext cx="7695565" cy="682625"/>
          </a:xfrm>
          <a:custGeom>
            <a:avLst/>
            <a:gdLst/>
            <a:ahLst/>
            <a:cxnLst/>
            <a:rect l="l" t="t" r="r" b="b"/>
            <a:pathLst>
              <a:path w="7695565" h="682625">
                <a:moveTo>
                  <a:pt x="116942" y="4763"/>
                </a:moveTo>
                <a:cubicBezTo>
                  <a:pt x="54996" y="4763"/>
                  <a:pt x="4763" y="55055"/>
                  <a:pt x="4763" y="116904"/>
                </a:cubicBezTo>
                <a:lnTo>
                  <a:pt x="4763" y="565722"/>
                </a:lnTo>
                <a:cubicBezTo>
                  <a:pt x="4763" y="627571"/>
                  <a:pt x="54996" y="677863"/>
                  <a:pt x="116942" y="677863"/>
                </a:cubicBezTo>
                <a:lnTo>
                  <a:pt x="7578662" y="677863"/>
                </a:lnTo>
                <a:cubicBezTo>
                  <a:pt x="7640510" y="677863"/>
                  <a:pt x="7690803" y="627571"/>
                  <a:pt x="7690803" y="565722"/>
                </a:cubicBezTo>
                <a:lnTo>
                  <a:pt x="7690803" y="116904"/>
                </a:lnTo>
                <a:cubicBezTo>
                  <a:pt x="7690803" y="55055"/>
                  <a:pt x="7640510" y="4763"/>
                  <a:pt x="7578662" y="4763"/>
                </a:cubicBez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text 1"/>
          <p:cNvSpPr txBox="1"/>
          <p:nvPr/>
        </p:nvSpPr>
        <p:spPr>
          <a:xfrm>
            <a:off x="150876" y="99236"/>
            <a:ext cx="7306183" cy="40320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739" b="1" spc="10" dirty="0">
                <a:latin typeface="Arial"/>
                <a:cs typeface="Arial"/>
              </a:rPr>
              <a:t>Mathematics Materials                 Lecturer A.M.Alazzawe                                        FIRST CLASS</a:t>
            </a:r>
            <a:endParaRPr sz="700">
              <a:latin typeface="Arial"/>
              <a:cs typeface="Arial"/>
            </a:endParaRPr>
          </a:p>
          <a:p>
            <a:pPr marL="3019678">
              <a:lnSpc>
                <a:spcPct val="100000"/>
              </a:lnSpc>
            </a:pPr>
            <a:r>
              <a:rPr sz="1400" b="1" spc="10" dirty="0">
                <a:latin typeface="Arial"/>
                <a:cs typeface="Arial"/>
              </a:rPr>
              <a:t>SEMESTER ONE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9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9410" y="719455"/>
            <a:ext cx="6583680" cy="3666490"/>
          </a:xfrm>
          <a:prstGeom prst="rect">
            <a:avLst/>
          </a:prstGeom>
        </p:spPr>
      </p:pic>
      <p:pic>
        <p:nvPicPr>
          <p:cNvPr id="5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9410" y="4385944"/>
            <a:ext cx="6356984" cy="1362710"/>
          </a:xfrm>
          <a:prstGeom prst="rect">
            <a:avLst/>
          </a:prstGeom>
        </p:spPr>
      </p:pic>
      <p:pic>
        <p:nvPicPr>
          <p:cNvPr id="6" name="Imag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9410" y="5748655"/>
            <a:ext cx="6175375" cy="2284095"/>
          </a:xfrm>
          <a:prstGeom prst="rect">
            <a:avLst/>
          </a:prstGeom>
        </p:spPr>
      </p:pic>
      <p:pic>
        <p:nvPicPr>
          <p:cNvPr id="7" name="Imag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9410" y="8034655"/>
            <a:ext cx="6099175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"/>
          <p:cNvSpPr txBox="1"/>
          <p:nvPr/>
        </p:nvSpPr>
        <p:spPr>
          <a:xfrm>
            <a:off x="3854831" y="9319332"/>
            <a:ext cx="95631" cy="14002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000" spc="10" dirty="0">
                <a:latin typeface="Times New Roman"/>
                <a:cs typeface="Times New Roman"/>
              </a:rPr>
              <a:t>3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6035" y="17145"/>
            <a:ext cx="7686040" cy="673100"/>
          </a:xfrm>
          <a:custGeom>
            <a:avLst/>
            <a:gdLst/>
            <a:ahLst/>
            <a:cxnLst/>
            <a:rect l="l" t="t" r="r" b="b"/>
            <a:pathLst>
              <a:path w="7686040" h="673100">
                <a:moveTo>
                  <a:pt x="112179" y="0"/>
                </a:moveTo>
                <a:cubicBezTo>
                  <a:pt x="50233" y="0"/>
                  <a:pt x="0" y="50292"/>
                  <a:pt x="0" y="112141"/>
                </a:cubicBezTo>
                <a:lnTo>
                  <a:pt x="0" y="560959"/>
                </a:lnTo>
                <a:cubicBezTo>
                  <a:pt x="0" y="622808"/>
                  <a:pt x="50233" y="673100"/>
                  <a:pt x="112179" y="673100"/>
                </a:cubicBezTo>
                <a:lnTo>
                  <a:pt x="7573899" y="673100"/>
                </a:lnTo>
                <a:cubicBezTo>
                  <a:pt x="7635747" y="673100"/>
                  <a:pt x="7686040" y="622808"/>
                  <a:pt x="7686040" y="560959"/>
                </a:cubicBezTo>
                <a:lnTo>
                  <a:pt x="7686040" y="112141"/>
                </a:lnTo>
                <a:cubicBezTo>
                  <a:pt x="7686040" y="50292"/>
                  <a:pt x="7635747" y="0"/>
                  <a:pt x="7573899" y="0"/>
                </a:cubicBez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1272" y="12382"/>
            <a:ext cx="7695565" cy="682625"/>
          </a:xfrm>
          <a:custGeom>
            <a:avLst/>
            <a:gdLst/>
            <a:ahLst/>
            <a:cxnLst/>
            <a:rect l="l" t="t" r="r" b="b"/>
            <a:pathLst>
              <a:path w="7695565" h="682625">
                <a:moveTo>
                  <a:pt x="116942" y="4763"/>
                </a:moveTo>
                <a:cubicBezTo>
                  <a:pt x="54996" y="4763"/>
                  <a:pt x="4763" y="55055"/>
                  <a:pt x="4763" y="116904"/>
                </a:cubicBezTo>
                <a:lnTo>
                  <a:pt x="4763" y="565722"/>
                </a:lnTo>
                <a:cubicBezTo>
                  <a:pt x="4763" y="627571"/>
                  <a:pt x="54996" y="677863"/>
                  <a:pt x="116942" y="677863"/>
                </a:cubicBezTo>
                <a:lnTo>
                  <a:pt x="7578662" y="677863"/>
                </a:lnTo>
                <a:cubicBezTo>
                  <a:pt x="7640510" y="677863"/>
                  <a:pt x="7690803" y="627571"/>
                  <a:pt x="7690803" y="565722"/>
                </a:cubicBezTo>
                <a:lnTo>
                  <a:pt x="7690803" y="116904"/>
                </a:lnTo>
                <a:cubicBezTo>
                  <a:pt x="7690803" y="55055"/>
                  <a:pt x="7640510" y="4763"/>
                  <a:pt x="7578662" y="4763"/>
                </a:cubicBez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text 1"/>
          <p:cNvSpPr txBox="1"/>
          <p:nvPr/>
        </p:nvSpPr>
        <p:spPr>
          <a:xfrm>
            <a:off x="150876" y="99236"/>
            <a:ext cx="7306183" cy="40320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739" b="1" spc="10" dirty="0">
                <a:latin typeface="Arial"/>
                <a:cs typeface="Arial"/>
              </a:rPr>
              <a:t>Mathematics Materials                 Lecturer A.M.Alazzawe                                        FIRST CLASS</a:t>
            </a:r>
            <a:endParaRPr sz="700">
              <a:latin typeface="Arial"/>
              <a:cs typeface="Arial"/>
            </a:endParaRPr>
          </a:p>
          <a:p>
            <a:pPr marL="3019678">
              <a:lnSpc>
                <a:spcPct val="100000"/>
              </a:lnSpc>
            </a:pPr>
            <a:r>
              <a:rPr sz="1400" b="1" spc="10" dirty="0">
                <a:latin typeface="Arial"/>
                <a:cs typeface="Arial"/>
              </a:rPr>
              <a:t>SEMESTER ONE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text 1"/>
          <p:cNvSpPr txBox="1"/>
          <p:nvPr/>
        </p:nvSpPr>
        <p:spPr>
          <a:xfrm>
            <a:off x="588264" y="719503"/>
            <a:ext cx="6870098" cy="101852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70" spc="10" dirty="0">
                <a:latin typeface="Wingdings"/>
                <a:cs typeface="Wingdings"/>
              </a:rPr>
              <a:t></a:t>
            </a:r>
            <a:r>
              <a:rPr sz="1370" spc="10" dirty="0">
                <a:latin typeface="Arial"/>
                <a:cs typeface="Arial"/>
              </a:rPr>
              <a:t> </a:t>
            </a:r>
            <a:r>
              <a:rPr sz="1370" spc="10" dirty="0">
                <a:solidFill>
                  <a:srgbClr val="231F20"/>
                </a:solidFill>
                <a:latin typeface="Times New Roman"/>
                <a:cs typeface="Times New Roman"/>
              </a:rPr>
              <a:t>Theorem 3 applies only if the denominator of the rational function is not zero at the limit</a:t>
            </a:r>
            <a:endParaRPr sz="1300">
              <a:latin typeface="Times New Roman"/>
              <a:cs typeface="Times New Roman"/>
            </a:endParaRPr>
          </a:p>
          <a:p>
            <a:pPr marL="228600">
              <a:lnSpc>
                <a:spcPct val="100000"/>
              </a:lnSpc>
            </a:pPr>
            <a:r>
              <a:rPr sz="1400" spc="10" dirty="0">
                <a:solidFill>
                  <a:srgbClr val="231F20"/>
                </a:solidFill>
                <a:latin typeface="Times New Roman"/>
                <a:cs typeface="Times New Roman"/>
              </a:rPr>
              <a:t>point </a:t>
            </a:r>
            <a:r>
              <a:rPr sz="1400" i="1" spc="10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1400" spc="10" dirty="0">
                <a:solidFill>
                  <a:srgbClr val="231F20"/>
                </a:solidFill>
                <a:latin typeface="Times New Roman"/>
                <a:cs typeface="Times New Roman"/>
              </a:rPr>
              <a:t>. If the denominator is zero, canceling common factors in the numerator and</a:t>
            </a:r>
            <a:endParaRPr sz="1400">
              <a:latin typeface="Times New Roman"/>
              <a:cs typeface="Times New Roman"/>
            </a:endParaRPr>
          </a:p>
          <a:p>
            <a:pPr marL="228600">
              <a:lnSpc>
                <a:spcPct val="100000"/>
              </a:lnSpc>
            </a:pPr>
            <a:r>
              <a:rPr sz="1370" spc="10" dirty="0">
                <a:solidFill>
                  <a:srgbClr val="231F20"/>
                </a:solidFill>
                <a:latin typeface="Times New Roman"/>
                <a:cs typeface="Times New Roman"/>
              </a:rPr>
              <a:t>denominator may reduce the fraction to one whose denominator is no longer zero at </a:t>
            </a:r>
            <a:r>
              <a:rPr sz="1370" i="1" spc="10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1370" spc="10" dirty="0">
                <a:solidFill>
                  <a:srgbClr val="231F20"/>
                </a:solidFill>
                <a:latin typeface="Times New Roman"/>
                <a:cs typeface="Times New Roman"/>
              </a:rPr>
              <a:t>. If this</a:t>
            </a:r>
            <a:endParaRPr sz="1300">
              <a:latin typeface="Times New Roman"/>
              <a:cs typeface="Times New Roman"/>
            </a:endParaRPr>
          </a:p>
          <a:p>
            <a:pPr marL="228600">
              <a:lnSpc>
                <a:spcPct val="100000"/>
              </a:lnSpc>
            </a:pPr>
            <a:r>
              <a:rPr sz="1370" spc="10" dirty="0">
                <a:solidFill>
                  <a:srgbClr val="231F20"/>
                </a:solidFill>
                <a:latin typeface="Times New Roman"/>
                <a:cs typeface="Times New Roman"/>
              </a:rPr>
              <a:t>happens, we can find the limit by substitution in the simplified fraction.</a:t>
            </a:r>
            <a:r>
              <a:rPr sz="1370" spc="10" dirty="0">
                <a:latin typeface="Times New Roman"/>
                <a:cs typeface="Times New Roman"/>
              </a:rPr>
              <a:t> </a:t>
            </a:r>
            <a:r>
              <a:rPr sz="1370" spc="10" dirty="0">
                <a:solidFill>
                  <a:srgbClr val="231F20"/>
                </a:solidFill>
                <a:latin typeface="Times New Roman"/>
                <a:cs typeface="Times New Roman"/>
              </a:rPr>
              <a:t>(</a:t>
            </a:r>
            <a:r>
              <a:rPr sz="1370" b="1" spc="10" dirty="0">
                <a:latin typeface="Arial"/>
                <a:cs typeface="Arial"/>
              </a:rPr>
              <a:t>Eliminating Zero</a:t>
            </a:r>
            <a:endParaRPr sz="1300">
              <a:latin typeface="Arial"/>
              <a:cs typeface="Arial"/>
            </a:endParaRPr>
          </a:p>
          <a:p>
            <a:pPr marL="228600">
              <a:lnSpc>
                <a:spcPct val="100000"/>
              </a:lnSpc>
            </a:pPr>
            <a:r>
              <a:rPr sz="1400" b="1" spc="10" dirty="0">
                <a:latin typeface="Arial"/>
                <a:cs typeface="Arial"/>
              </a:rPr>
              <a:t>Denominators Algebraically</a:t>
            </a:r>
            <a:r>
              <a:rPr sz="1400" spc="10" dirty="0">
                <a:latin typeface="Times New Roman"/>
                <a:cs typeface="Times New Roman"/>
              </a:rPr>
              <a:t>)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5" name="text 1"/>
          <p:cNvSpPr txBox="1"/>
          <p:nvPr/>
        </p:nvSpPr>
        <p:spPr>
          <a:xfrm>
            <a:off x="588264" y="1736265"/>
            <a:ext cx="6051550" cy="19899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00" spc="10" dirty="0">
                <a:latin typeface="Wingdings"/>
                <a:cs typeface="Wingdings"/>
              </a:rPr>
              <a:t></a:t>
            </a:r>
            <a:r>
              <a:rPr sz="1400" spc="10" dirty="0">
                <a:latin typeface="Arial"/>
                <a:cs typeface="Arial"/>
              </a:rPr>
              <a:t> </a:t>
            </a:r>
            <a:r>
              <a:rPr sz="1200" spc="10" dirty="0">
                <a:latin typeface="Times New Roman"/>
                <a:cs typeface="Times New Roman"/>
              </a:rPr>
              <a:t>Identifying Common Factors It can be shown that if </a:t>
            </a:r>
            <a:r>
              <a:rPr sz="1200" b="1" spc="10" dirty="0">
                <a:latin typeface="Arial"/>
                <a:cs typeface="Arial"/>
              </a:rPr>
              <a:t>Q(x)</a:t>
            </a:r>
            <a:r>
              <a:rPr sz="1200" spc="10" dirty="0">
                <a:latin typeface="Times New Roman"/>
                <a:cs typeface="Times New Roman"/>
              </a:rPr>
              <a:t> is a polynomial and </a:t>
            </a:r>
            <a:r>
              <a:rPr sz="1200" b="1" spc="10" dirty="0">
                <a:latin typeface="Arial"/>
                <a:cs typeface="Arial"/>
              </a:rPr>
              <a:t>Q(c)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b="1" spc="10" dirty="0">
                <a:latin typeface="Arial"/>
                <a:cs typeface="Arial"/>
              </a:rPr>
              <a:t>=0,</a:t>
            </a:r>
            <a:r>
              <a:rPr sz="1200" spc="10" dirty="0">
                <a:latin typeface="Times New Roman"/>
                <a:cs typeface="Times New Roman"/>
              </a:rPr>
              <a:t>  then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8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45910" y="1753870"/>
            <a:ext cx="457200" cy="143510"/>
          </a:xfrm>
          <a:prstGeom prst="rect">
            <a:avLst/>
          </a:prstGeom>
        </p:spPr>
      </p:pic>
      <p:sp>
        <p:nvSpPr>
          <p:cNvPr id="16" name="text 1"/>
          <p:cNvSpPr txBox="1"/>
          <p:nvPr/>
        </p:nvSpPr>
        <p:spPr>
          <a:xfrm>
            <a:off x="7104634" y="1761845"/>
            <a:ext cx="347320" cy="16870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00" spc="10" dirty="0">
                <a:latin typeface="Times New Roman"/>
                <a:cs typeface="Times New Roman"/>
              </a:rPr>
              <a:t>  is a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7" name="text 1"/>
          <p:cNvSpPr txBox="1"/>
          <p:nvPr/>
        </p:nvSpPr>
        <p:spPr>
          <a:xfrm>
            <a:off x="816864" y="1937105"/>
            <a:ext cx="6234429" cy="16870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00" spc="10" dirty="0">
                <a:latin typeface="Times New Roman"/>
                <a:cs typeface="Times New Roman"/>
              </a:rPr>
              <a:t>factor of Q(x). Thus, if the numerator and denominator of a rational function of x are both zero at 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9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60565" y="1958340"/>
            <a:ext cx="352425" cy="114300"/>
          </a:xfrm>
          <a:prstGeom prst="rect">
            <a:avLst/>
          </a:prstGeom>
        </p:spPr>
      </p:pic>
      <p:sp>
        <p:nvSpPr>
          <p:cNvPr id="18" name="text 1"/>
          <p:cNvSpPr txBox="1"/>
          <p:nvPr/>
        </p:nvSpPr>
        <p:spPr>
          <a:xfrm>
            <a:off x="816864" y="2170277"/>
            <a:ext cx="625094" cy="16870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00" spc="10" dirty="0">
                <a:latin typeface="Times New Roman"/>
                <a:cs typeface="Times New Roman"/>
              </a:rPr>
              <a:t>they have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10" name="Imag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43355" y="2106294"/>
            <a:ext cx="427990" cy="199390"/>
          </a:xfrm>
          <a:prstGeom prst="rect">
            <a:avLst/>
          </a:prstGeom>
        </p:spPr>
      </p:pic>
      <p:sp>
        <p:nvSpPr>
          <p:cNvPr id="19" name="text 1"/>
          <p:cNvSpPr txBox="1"/>
          <p:nvPr/>
        </p:nvSpPr>
        <p:spPr>
          <a:xfrm>
            <a:off x="1871726" y="2147193"/>
            <a:ext cx="1319022" cy="19738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00" spc="10" dirty="0">
                <a:latin typeface="Times New Roman"/>
                <a:cs typeface="Times New Roman"/>
              </a:rPr>
              <a:t> as a common factor.</a:t>
            </a:r>
            <a:endParaRPr sz="1400">
              <a:latin typeface="Times New Roman"/>
              <a:cs typeface="Times New Roman"/>
            </a:endParaRPr>
          </a:p>
        </p:txBody>
      </p:sp>
      <p:pic>
        <p:nvPicPr>
          <p:cNvPr id="11" name="Imag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7510" y="2548255"/>
            <a:ext cx="3420109" cy="990600"/>
          </a:xfrm>
          <a:prstGeom prst="rect">
            <a:avLst/>
          </a:prstGeom>
        </p:spPr>
      </p:pic>
      <p:pic>
        <p:nvPicPr>
          <p:cNvPr id="12" name="Image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9410" y="4064635"/>
            <a:ext cx="5419725" cy="2019300"/>
          </a:xfrm>
          <a:prstGeom prst="rect">
            <a:avLst/>
          </a:prstGeom>
        </p:spPr>
      </p:pic>
      <p:pic>
        <p:nvPicPr>
          <p:cNvPr id="13" name="Image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9410" y="6257290"/>
            <a:ext cx="2209800" cy="1430020"/>
          </a:xfrm>
          <a:prstGeom prst="rect">
            <a:avLst/>
          </a:prstGeom>
        </p:spPr>
      </p:pic>
      <p:sp>
        <p:nvSpPr>
          <p:cNvPr id="7" name="object 7"/>
          <p:cNvSpPr/>
          <p:nvPr/>
        </p:nvSpPr>
        <p:spPr>
          <a:xfrm>
            <a:off x="4160520" y="6015355"/>
            <a:ext cx="2819399" cy="1885950"/>
          </a:xfrm>
          <a:custGeom>
            <a:avLst/>
            <a:gdLst/>
            <a:ahLst/>
            <a:cxnLst/>
            <a:rect l="l" t="t" r="r" b="b"/>
            <a:pathLst>
              <a:path w="2819399" h="1885950">
                <a:moveTo>
                  <a:pt x="0" y="1885950"/>
                </a:moveTo>
                <a:lnTo>
                  <a:pt x="0" y="0"/>
                </a:lnTo>
                <a:lnTo>
                  <a:pt x="2819399" y="0"/>
                </a:lnTo>
                <a:lnTo>
                  <a:pt x="2819399" y="1885950"/>
                </a:lnTo>
                <a:lnTo>
                  <a:pt x="0" y="18859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8"/>
          <p:cNvSpPr/>
          <p:nvPr/>
        </p:nvSpPr>
        <p:spPr>
          <a:xfrm>
            <a:off x="4155757" y="6010592"/>
            <a:ext cx="2828924" cy="1895475"/>
          </a:xfrm>
          <a:custGeom>
            <a:avLst/>
            <a:gdLst/>
            <a:ahLst/>
            <a:cxnLst/>
            <a:rect l="l" t="t" r="r" b="b"/>
            <a:pathLst>
              <a:path w="2828924" h="1895475">
                <a:moveTo>
                  <a:pt x="4763" y="1890713"/>
                </a:moveTo>
                <a:lnTo>
                  <a:pt x="4763" y="4763"/>
                </a:lnTo>
                <a:lnTo>
                  <a:pt x="2824162" y="4763"/>
                </a:lnTo>
                <a:lnTo>
                  <a:pt x="2824162" y="1890713"/>
                </a:lnTo>
                <a:lnTo>
                  <a:pt x="4763" y="1890713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14" name="Image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56405" y="6065520"/>
            <a:ext cx="2514600" cy="17907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"/>
          <p:cNvSpPr txBox="1"/>
          <p:nvPr/>
        </p:nvSpPr>
        <p:spPr>
          <a:xfrm>
            <a:off x="3854831" y="9319332"/>
            <a:ext cx="95631" cy="14002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000" spc="10" dirty="0">
                <a:latin typeface="Times New Roman"/>
                <a:cs typeface="Times New Roman"/>
              </a:rPr>
              <a:t>4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6035" y="17145"/>
            <a:ext cx="7686040" cy="673100"/>
          </a:xfrm>
          <a:custGeom>
            <a:avLst/>
            <a:gdLst/>
            <a:ahLst/>
            <a:cxnLst/>
            <a:rect l="l" t="t" r="r" b="b"/>
            <a:pathLst>
              <a:path w="7686040" h="673100">
                <a:moveTo>
                  <a:pt x="112179" y="0"/>
                </a:moveTo>
                <a:cubicBezTo>
                  <a:pt x="50233" y="0"/>
                  <a:pt x="0" y="50292"/>
                  <a:pt x="0" y="112141"/>
                </a:cubicBezTo>
                <a:lnTo>
                  <a:pt x="0" y="560959"/>
                </a:lnTo>
                <a:cubicBezTo>
                  <a:pt x="0" y="622808"/>
                  <a:pt x="50233" y="673100"/>
                  <a:pt x="112179" y="673100"/>
                </a:cubicBezTo>
                <a:lnTo>
                  <a:pt x="7573899" y="673100"/>
                </a:lnTo>
                <a:cubicBezTo>
                  <a:pt x="7635747" y="673100"/>
                  <a:pt x="7686040" y="622808"/>
                  <a:pt x="7686040" y="560959"/>
                </a:cubicBezTo>
                <a:lnTo>
                  <a:pt x="7686040" y="112141"/>
                </a:lnTo>
                <a:cubicBezTo>
                  <a:pt x="7686040" y="50292"/>
                  <a:pt x="7635747" y="0"/>
                  <a:pt x="7573899" y="0"/>
                </a:cubicBez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1272" y="12382"/>
            <a:ext cx="7695565" cy="682625"/>
          </a:xfrm>
          <a:custGeom>
            <a:avLst/>
            <a:gdLst/>
            <a:ahLst/>
            <a:cxnLst/>
            <a:rect l="l" t="t" r="r" b="b"/>
            <a:pathLst>
              <a:path w="7695565" h="682625">
                <a:moveTo>
                  <a:pt x="116942" y="4763"/>
                </a:moveTo>
                <a:cubicBezTo>
                  <a:pt x="54996" y="4763"/>
                  <a:pt x="4763" y="55055"/>
                  <a:pt x="4763" y="116904"/>
                </a:cubicBezTo>
                <a:lnTo>
                  <a:pt x="4763" y="565722"/>
                </a:lnTo>
                <a:cubicBezTo>
                  <a:pt x="4763" y="627571"/>
                  <a:pt x="54996" y="677863"/>
                  <a:pt x="116942" y="677863"/>
                </a:cubicBezTo>
                <a:lnTo>
                  <a:pt x="7578662" y="677863"/>
                </a:lnTo>
                <a:cubicBezTo>
                  <a:pt x="7640510" y="677863"/>
                  <a:pt x="7690803" y="627571"/>
                  <a:pt x="7690803" y="565722"/>
                </a:cubicBezTo>
                <a:lnTo>
                  <a:pt x="7690803" y="116904"/>
                </a:lnTo>
                <a:cubicBezTo>
                  <a:pt x="7690803" y="55055"/>
                  <a:pt x="7640510" y="4763"/>
                  <a:pt x="7578662" y="4763"/>
                </a:cubicBez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text 1"/>
          <p:cNvSpPr txBox="1"/>
          <p:nvPr/>
        </p:nvSpPr>
        <p:spPr>
          <a:xfrm>
            <a:off x="150876" y="99236"/>
            <a:ext cx="7306183" cy="40320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739" b="1" spc="10" dirty="0">
                <a:latin typeface="Arial"/>
                <a:cs typeface="Arial"/>
              </a:rPr>
              <a:t>Mathematics Materials                 Lecturer A.M.Alazzawe                                        FIRST CLASS</a:t>
            </a:r>
            <a:endParaRPr sz="700">
              <a:latin typeface="Arial"/>
              <a:cs typeface="Arial"/>
            </a:endParaRPr>
          </a:p>
          <a:p>
            <a:pPr marL="3019678">
              <a:lnSpc>
                <a:spcPct val="100000"/>
              </a:lnSpc>
            </a:pPr>
            <a:r>
              <a:rPr sz="1400" b="1" spc="10" dirty="0">
                <a:latin typeface="Arial"/>
                <a:cs typeface="Arial"/>
              </a:rPr>
              <a:t>SEMESTER ONE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15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9410" y="719455"/>
            <a:ext cx="6452870" cy="5380990"/>
          </a:xfrm>
          <a:prstGeom prst="rect">
            <a:avLst/>
          </a:prstGeom>
        </p:spPr>
      </p:pic>
      <p:sp>
        <p:nvSpPr>
          <p:cNvPr id="4" name="text 1"/>
          <p:cNvSpPr txBox="1"/>
          <p:nvPr/>
        </p:nvSpPr>
        <p:spPr>
          <a:xfrm>
            <a:off x="588264" y="6511973"/>
            <a:ext cx="2619247" cy="40409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00" spc="10" dirty="0">
                <a:solidFill>
                  <a:srgbClr val="231F20"/>
                </a:solidFill>
                <a:latin typeface="Wingdings"/>
                <a:cs typeface="Wingdings"/>
              </a:rPr>
              <a:t></a:t>
            </a:r>
            <a:r>
              <a:rPr sz="1400" spc="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spc="10" dirty="0">
                <a:solidFill>
                  <a:srgbClr val="231F20"/>
                </a:solidFill>
                <a:latin typeface="Times New Roman"/>
                <a:cs typeface="Times New Roman"/>
              </a:rPr>
              <a:t>Solved question</a:t>
            </a:r>
            <a:endParaRPr sz="1400">
              <a:latin typeface="Times New Roman"/>
              <a:cs typeface="Times New Roman"/>
            </a:endParaRPr>
          </a:p>
          <a:p>
            <a:pPr marL="0">
              <a:lnSpc>
                <a:spcPct val="100000"/>
              </a:lnSpc>
            </a:pPr>
            <a:r>
              <a:rPr sz="1400" spc="10" dirty="0">
                <a:solidFill>
                  <a:srgbClr val="231F20"/>
                </a:solidFill>
                <a:latin typeface="Wingdings"/>
                <a:cs typeface="Wingdings"/>
              </a:rPr>
              <a:t></a:t>
            </a:r>
            <a:r>
              <a:rPr sz="1400" spc="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spc="10" dirty="0">
                <a:solidFill>
                  <a:srgbClr val="231F20"/>
                </a:solidFill>
                <a:latin typeface="Times New Roman"/>
                <a:cs typeface="Times New Roman"/>
              </a:rPr>
              <a:t>Find the limits in Exercises 1–18</a:t>
            </a:r>
            <a:endParaRPr sz="1400">
              <a:latin typeface="Times New Roman"/>
              <a:cs typeface="Times New Roman"/>
            </a:endParaRPr>
          </a:p>
        </p:txBody>
      </p:sp>
      <p:pic>
        <p:nvPicPr>
          <p:cNvPr id="16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9410" y="6918960"/>
            <a:ext cx="3200399" cy="295910"/>
          </a:xfrm>
          <a:prstGeom prst="rect">
            <a:avLst/>
          </a:prstGeom>
        </p:spPr>
      </p:pic>
      <p:sp>
        <p:nvSpPr>
          <p:cNvPr id="5" name="text 1"/>
          <p:cNvSpPr txBox="1"/>
          <p:nvPr/>
        </p:nvSpPr>
        <p:spPr>
          <a:xfrm>
            <a:off x="359664" y="7218557"/>
            <a:ext cx="617905" cy="19738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70" spc="10" dirty="0">
                <a:latin typeface="Times New Roman"/>
                <a:cs typeface="Times New Roman"/>
              </a:rPr>
              <a:t>solution</a:t>
            </a:r>
            <a:endParaRPr sz="1300">
              <a:latin typeface="Times New Roman"/>
              <a:cs typeface="Times New Roman"/>
            </a:endParaRPr>
          </a:p>
        </p:txBody>
      </p:sp>
      <p:pic>
        <p:nvPicPr>
          <p:cNvPr id="17" name="Imag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9410" y="7418705"/>
            <a:ext cx="7050405" cy="436245"/>
          </a:xfrm>
          <a:prstGeom prst="rect">
            <a:avLst/>
          </a:prstGeom>
        </p:spPr>
      </p:pic>
      <p:pic>
        <p:nvPicPr>
          <p:cNvPr id="18" name="Imag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9410" y="7856220"/>
            <a:ext cx="3877309" cy="304800"/>
          </a:xfrm>
          <a:prstGeom prst="rect">
            <a:avLst/>
          </a:prstGeom>
        </p:spPr>
      </p:pic>
      <p:sp>
        <p:nvSpPr>
          <p:cNvPr id="6" name="text 1"/>
          <p:cNvSpPr txBox="1"/>
          <p:nvPr/>
        </p:nvSpPr>
        <p:spPr>
          <a:xfrm>
            <a:off x="359664" y="8164961"/>
            <a:ext cx="617905" cy="19738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70" spc="10" dirty="0">
                <a:latin typeface="Times New Roman"/>
                <a:cs typeface="Times New Roman"/>
              </a:rPr>
              <a:t>solution</a:t>
            </a:r>
            <a:endParaRPr sz="1300">
              <a:latin typeface="Times New Roman"/>
              <a:cs typeface="Times New Roman"/>
            </a:endParaRPr>
          </a:p>
        </p:txBody>
      </p:sp>
      <p:pic>
        <p:nvPicPr>
          <p:cNvPr id="19" name="Image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9410" y="8363585"/>
            <a:ext cx="6257925" cy="90551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"/>
          <p:cNvSpPr txBox="1"/>
          <p:nvPr/>
        </p:nvSpPr>
        <p:spPr>
          <a:xfrm>
            <a:off x="3854831" y="9319332"/>
            <a:ext cx="95631" cy="14002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000" spc="10" dirty="0">
                <a:latin typeface="Times New Roman"/>
                <a:cs typeface="Times New Roman"/>
              </a:rPr>
              <a:t>5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6035" y="17145"/>
            <a:ext cx="7686040" cy="673100"/>
          </a:xfrm>
          <a:custGeom>
            <a:avLst/>
            <a:gdLst/>
            <a:ahLst/>
            <a:cxnLst/>
            <a:rect l="l" t="t" r="r" b="b"/>
            <a:pathLst>
              <a:path w="7686040" h="673100">
                <a:moveTo>
                  <a:pt x="112179" y="0"/>
                </a:moveTo>
                <a:cubicBezTo>
                  <a:pt x="50233" y="0"/>
                  <a:pt x="0" y="50292"/>
                  <a:pt x="0" y="112141"/>
                </a:cubicBezTo>
                <a:lnTo>
                  <a:pt x="0" y="560959"/>
                </a:lnTo>
                <a:cubicBezTo>
                  <a:pt x="0" y="622808"/>
                  <a:pt x="50233" y="673100"/>
                  <a:pt x="112179" y="673100"/>
                </a:cubicBezTo>
                <a:lnTo>
                  <a:pt x="7573899" y="673100"/>
                </a:lnTo>
                <a:cubicBezTo>
                  <a:pt x="7635747" y="673100"/>
                  <a:pt x="7686040" y="622808"/>
                  <a:pt x="7686040" y="560959"/>
                </a:cubicBezTo>
                <a:lnTo>
                  <a:pt x="7686040" y="112141"/>
                </a:lnTo>
                <a:cubicBezTo>
                  <a:pt x="7686040" y="50292"/>
                  <a:pt x="7635747" y="0"/>
                  <a:pt x="7573899" y="0"/>
                </a:cubicBez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1272" y="12382"/>
            <a:ext cx="7695565" cy="682625"/>
          </a:xfrm>
          <a:custGeom>
            <a:avLst/>
            <a:gdLst/>
            <a:ahLst/>
            <a:cxnLst/>
            <a:rect l="l" t="t" r="r" b="b"/>
            <a:pathLst>
              <a:path w="7695565" h="682625">
                <a:moveTo>
                  <a:pt x="116942" y="4763"/>
                </a:moveTo>
                <a:cubicBezTo>
                  <a:pt x="54996" y="4763"/>
                  <a:pt x="4763" y="55055"/>
                  <a:pt x="4763" y="116904"/>
                </a:cubicBezTo>
                <a:lnTo>
                  <a:pt x="4763" y="565722"/>
                </a:lnTo>
                <a:cubicBezTo>
                  <a:pt x="4763" y="627571"/>
                  <a:pt x="54996" y="677863"/>
                  <a:pt x="116942" y="677863"/>
                </a:cubicBezTo>
                <a:lnTo>
                  <a:pt x="7578662" y="677863"/>
                </a:lnTo>
                <a:cubicBezTo>
                  <a:pt x="7640510" y="677863"/>
                  <a:pt x="7690803" y="627571"/>
                  <a:pt x="7690803" y="565722"/>
                </a:cubicBezTo>
                <a:lnTo>
                  <a:pt x="7690803" y="116904"/>
                </a:lnTo>
                <a:cubicBezTo>
                  <a:pt x="7690803" y="55055"/>
                  <a:pt x="7640510" y="4763"/>
                  <a:pt x="7578662" y="4763"/>
                </a:cubicBez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text 1"/>
          <p:cNvSpPr txBox="1"/>
          <p:nvPr/>
        </p:nvSpPr>
        <p:spPr>
          <a:xfrm>
            <a:off x="150876" y="99236"/>
            <a:ext cx="7306183" cy="40320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739" b="1" spc="10" dirty="0">
                <a:latin typeface="Arial"/>
                <a:cs typeface="Arial"/>
              </a:rPr>
              <a:t>Mathematics Materials                 Lecturer A.M.Alazzawe                                        FIRST CLASS</a:t>
            </a:r>
            <a:endParaRPr sz="700">
              <a:latin typeface="Arial"/>
              <a:cs typeface="Arial"/>
            </a:endParaRPr>
          </a:p>
          <a:p>
            <a:pPr marL="3019678">
              <a:lnSpc>
                <a:spcPct val="100000"/>
              </a:lnSpc>
            </a:pPr>
            <a:r>
              <a:rPr sz="1400" b="1" spc="10" dirty="0">
                <a:latin typeface="Arial"/>
                <a:cs typeface="Arial"/>
              </a:rPr>
              <a:t>SEMESTER ONE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20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9410" y="719455"/>
            <a:ext cx="3428999" cy="2599689"/>
          </a:xfrm>
          <a:prstGeom prst="rect">
            <a:avLst/>
          </a:prstGeom>
        </p:spPr>
      </p:pic>
      <p:sp>
        <p:nvSpPr>
          <p:cNvPr id="4" name="text 1"/>
          <p:cNvSpPr txBox="1"/>
          <p:nvPr/>
        </p:nvSpPr>
        <p:spPr>
          <a:xfrm>
            <a:off x="588264" y="3525823"/>
            <a:ext cx="2753359" cy="19988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00" spc="10" dirty="0">
                <a:latin typeface="Wingdings"/>
                <a:cs typeface="Wingdings"/>
              </a:rPr>
              <a:t></a:t>
            </a:r>
            <a:r>
              <a:rPr sz="1400" spc="10" dirty="0">
                <a:latin typeface="Arial"/>
                <a:cs typeface="Arial"/>
              </a:rPr>
              <a:t> </a:t>
            </a:r>
            <a:r>
              <a:rPr sz="1400" spc="10" dirty="0">
                <a:solidFill>
                  <a:srgbClr val="231F20"/>
                </a:solidFill>
                <a:latin typeface="Times New Roman"/>
                <a:cs typeface="Times New Roman"/>
              </a:rPr>
              <a:t>Find the limits in Exercises 19–36.</a:t>
            </a:r>
            <a:endParaRPr sz="1400">
              <a:latin typeface="Times New Roman"/>
              <a:cs typeface="Times New Roman"/>
            </a:endParaRPr>
          </a:p>
        </p:txBody>
      </p:sp>
      <p:pic>
        <p:nvPicPr>
          <p:cNvPr id="21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9410" y="3729355"/>
            <a:ext cx="3505199" cy="381000"/>
          </a:xfrm>
          <a:prstGeom prst="rect">
            <a:avLst/>
          </a:prstGeom>
        </p:spPr>
      </p:pic>
      <p:sp>
        <p:nvSpPr>
          <p:cNvPr id="5" name="text 1"/>
          <p:cNvSpPr txBox="1"/>
          <p:nvPr/>
        </p:nvSpPr>
        <p:spPr>
          <a:xfrm>
            <a:off x="359664" y="4113534"/>
            <a:ext cx="617905" cy="19738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70" spc="10" dirty="0">
                <a:latin typeface="Times New Roman"/>
                <a:cs typeface="Times New Roman"/>
              </a:rPr>
              <a:t>solution</a:t>
            </a:r>
            <a:endParaRPr sz="1300">
              <a:latin typeface="Times New Roman"/>
              <a:cs typeface="Times New Roman"/>
            </a:endParaRPr>
          </a:p>
        </p:txBody>
      </p:sp>
      <p:pic>
        <p:nvPicPr>
          <p:cNvPr id="22" name="Imag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9410" y="4314190"/>
            <a:ext cx="5248909" cy="962025"/>
          </a:xfrm>
          <a:prstGeom prst="rect">
            <a:avLst/>
          </a:prstGeom>
        </p:spPr>
      </p:pic>
      <p:pic>
        <p:nvPicPr>
          <p:cNvPr id="23" name="Imag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9410" y="5276215"/>
            <a:ext cx="3411220" cy="381000"/>
          </a:xfrm>
          <a:prstGeom prst="rect">
            <a:avLst/>
          </a:prstGeom>
        </p:spPr>
      </p:pic>
      <p:sp>
        <p:nvSpPr>
          <p:cNvPr id="6" name="text 1"/>
          <p:cNvSpPr txBox="1"/>
          <p:nvPr/>
        </p:nvSpPr>
        <p:spPr>
          <a:xfrm>
            <a:off x="359664" y="5660648"/>
            <a:ext cx="617905" cy="19738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70" spc="10" dirty="0">
                <a:latin typeface="Times New Roman"/>
                <a:cs typeface="Times New Roman"/>
              </a:rPr>
              <a:t>solution</a:t>
            </a:r>
            <a:endParaRPr sz="1300">
              <a:latin typeface="Times New Roman"/>
              <a:cs typeface="Times New Roman"/>
            </a:endParaRPr>
          </a:p>
        </p:txBody>
      </p:sp>
      <p:pic>
        <p:nvPicPr>
          <p:cNvPr id="24" name="Image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9410" y="5862955"/>
            <a:ext cx="5381625" cy="457200"/>
          </a:xfrm>
          <a:prstGeom prst="rect">
            <a:avLst/>
          </a:prstGeom>
        </p:spPr>
      </p:pic>
      <p:pic>
        <p:nvPicPr>
          <p:cNvPr id="25" name="Image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9410" y="6320155"/>
            <a:ext cx="4886325" cy="389890"/>
          </a:xfrm>
          <a:prstGeom prst="rect">
            <a:avLst/>
          </a:prstGeom>
        </p:spPr>
      </p:pic>
      <p:pic>
        <p:nvPicPr>
          <p:cNvPr id="26" name="Image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9410" y="6708775"/>
            <a:ext cx="3511549" cy="251904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"/>
          <p:cNvSpPr txBox="1"/>
          <p:nvPr/>
        </p:nvSpPr>
        <p:spPr>
          <a:xfrm>
            <a:off x="3854831" y="9319332"/>
            <a:ext cx="95631" cy="14002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000" spc="10" dirty="0">
                <a:latin typeface="Times New Roman"/>
                <a:cs typeface="Times New Roman"/>
              </a:rPr>
              <a:t>6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6035" y="17145"/>
            <a:ext cx="7686040" cy="673100"/>
          </a:xfrm>
          <a:custGeom>
            <a:avLst/>
            <a:gdLst/>
            <a:ahLst/>
            <a:cxnLst/>
            <a:rect l="l" t="t" r="r" b="b"/>
            <a:pathLst>
              <a:path w="7686040" h="673100">
                <a:moveTo>
                  <a:pt x="112179" y="0"/>
                </a:moveTo>
                <a:cubicBezTo>
                  <a:pt x="50233" y="0"/>
                  <a:pt x="0" y="50292"/>
                  <a:pt x="0" y="112141"/>
                </a:cubicBezTo>
                <a:lnTo>
                  <a:pt x="0" y="560959"/>
                </a:lnTo>
                <a:cubicBezTo>
                  <a:pt x="0" y="622808"/>
                  <a:pt x="50233" y="673100"/>
                  <a:pt x="112179" y="673100"/>
                </a:cubicBezTo>
                <a:lnTo>
                  <a:pt x="7573899" y="673100"/>
                </a:lnTo>
                <a:cubicBezTo>
                  <a:pt x="7635747" y="673100"/>
                  <a:pt x="7686040" y="622808"/>
                  <a:pt x="7686040" y="560959"/>
                </a:cubicBezTo>
                <a:lnTo>
                  <a:pt x="7686040" y="112141"/>
                </a:lnTo>
                <a:cubicBezTo>
                  <a:pt x="7686040" y="50292"/>
                  <a:pt x="7635747" y="0"/>
                  <a:pt x="7573899" y="0"/>
                </a:cubicBez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1272" y="12382"/>
            <a:ext cx="7695565" cy="682625"/>
          </a:xfrm>
          <a:custGeom>
            <a:avLst/>
            <a:gdLst/>
            <a:ahLst/>
            <a:cxnLst/>
            <a:rect l="l" t="t" r="r" b="b"/>
            <a:pathLst>
              <a:path w="7695565" h="682625">
                <a:moveTo>
                  <a:pt x="116942" y="4763"/>
                </a:moveTo>
                <a:cubicBezTo>
                  <a:pt x="54996" y="4763"/>
                  <a:pt x="4763" y="55055"/>
                  <a:pt x="4763" y="116904"/>
                </a:cubicBezTo>
                <a:lnTo>
                  <a:pt x="4763" y="565722"/>
                </a:lnTo>
                <a:cubicBezTo>
                  <a:pt x="4763" y="627571"/>
                  <a:pt x="54996" y="677863"/>
                  <a:pt x="116942" y="677863"/>
                </a:cubicBezTo>
                <a:lnTo>
                  <a:pt x="7578662" y="677863"/>
                </a:lnTo>
                <a:cubicBezTo>
                  <a:pt x="7640510" y="677863"/>
                  <a:pt x="7690803" y="627571"/>
                  <a:pt x="7690803" y="565722"/>
                </a:cubicBezTo>
                <a:lnTo>
                  <a:pt x="7690803" y="116904"/>
                </a:lnTo>
                <a:cubicBezTo>
                  <a:pt x="7690803" y="55055"/>
                  <a:pt x="7640510" y="4763"/>
                  <a:pt x="7578662" y="4763"/>
                </a:cubicBez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text 1"/>
          <p:cNvSpPr txBox="1"/>
          <p:nvPr/>
        </p:nvSpPr>
        <p:spPr>
          <a:xfrm>
            <a:off x="150876" y="99236"/>
            <a:ext cx="7306183" cy="40320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739" b="1" spc="10" dirty="0">
                <a:latin typeface="Arial"/>
                <a:cs typeface="Arial"/>
              </a:rPr>
              <a:t>Mathematics Materials                 Lecturer A.M.Alazzawe                                        FIRST CLASS</a:t>
            </a:r>
            <a:endParaRPr sz="700">
              <a:latin typeface="Arial"/>
              <a:cs typeface="Arial"/>
            </a:endParaRPr>
          </a:p>
          <a:p>
            <a:pPr marL="3019678">
              <a:lnSpc>
                <a:spcPct val="100000"/>
              </a:lnSpc>
            </a:pPr>
            <a:r>
              <a:rPr sz="1400" b="1" spc="10" dirty="0">
                <a:latin typeface="Arial"/>
                <a:cs typeface="Arial"/>
              </a:rPr>
              <a:t>SEMESTER ONE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27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9410" y="719455"/>
            <a:ext cx="3534409" cy="495300"/>
          </a:xfrm>
          <a:prstGeom prst="rect">
            <a:avLst/>
          </a:prstGeom>
        </p:spPr>
      </p:pic>
      <p:sp>
        <p:nvSpPr>
          <p:cNvPr id="4" name="text 1"/>
          <p:cNvSpPr txBox="1"/>
          <p:nvPr/>
        </p:nvSpPr>
        <p:spPr>
          <a:xfrm>
            <a:off x="359664" y="1426162"/>
            <a:ext cx="1664843" cy="22620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510" b="1" spc="10" dirty="0">
                <a:latin typeface="Arial"/>
                <a:cs typeface="Arial"/>
              </a:rPr>
              <a:t>2.5 Infinite Limits </a:t>
            </a:r>
            <a:endParaRPr sz="15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359664" y="1630934"/>
            <a:ext cx="1563877" cy="19812"/>
          </a:xfrm>
          <a:custGeom>
            <a:avLst/>
            <a:gdLst/>
            <a:ahLst/>
            <a:cxnLst/>
            <a:rect l="l" t="t" r="r" b="b"/>
            <a:pathLst>
              <a:path w="1563877" h="19812">
                <a:moveTo>
                  <a:pt x="0" y="19812"/>
                </a:moveTo>
                <a:lnTo>
                  <a:pt x="0" y="0"/>
                </a:lnTo>
                <a:lnTo>
                  <a:pt x="1563877" y="0"/>
                </a:lnTo>
                <a:lnTo>
                  <a:pt x="1563877" y="19812"/>
                </a:lnTo>
                <a:lnTo>
                  <a:pt x="0" y="198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28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9410" y="1653540"/>
            <a:ext cx="1856740" cy="362585"/>
          </a:xfrm>
          <a:prstGeom prst="rect">
            <a:avLst/>
          </a:prstGeom>
        </p:spPr>
      </p:pic>
      <p:pic>
        <p:nvPicPr>
          <p:cNvPr id="29" name="Imag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9410" y="2016125"/>
            <a:ext cx="1975485" cy="327660"/>
          </a:xfrm>
          <a:prstGeom prst="rect">
            <a:avLst/>
          </a:prstGeom>
        </p:spPr>
      </p:pic>
      <p:pic>
        <p:nvPicPr>
          <p:cNvPr id="30" name="Imag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9410" y="2342515"/>
            <a:ext cx="6372225" cy="2572385"/>
          </a:xfrm>
          <a:prstGeom prst="rect">
            <a:avLst/>
          </a:prstGeom>
        </p:spPr>
      </p:pic>
      <p:pic>
        <p:nvPicPr>
          <p:cNvPr id="31" name="Image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9410" y="5692140"/>
            <a:ext cx="4124325" cy="1294130"/>
          </a:xfrm>
          <a:prstGeom prst="rect">
            <a:avLst/>
          </a:prstGeom>
        </p:spPr>
      </p:pic>
      <p:pic>
        <p:nvPicPr>
          <p:cNvPr id="32" name="Image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0" y="4914900"/>
            <a:ext cx="2743200" cy="2071370"/>
          </a:xfrm>
          <a:prstGeom prst="rect">
            <a:avLst/>
          </a:prstGeom>
        </p:spPr>
      </p:pic>
      <p:pic>
        <p:nvPicPr>
          <p:cNvPr id="33" name="Image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9410" y="7304405"/>
            <a:ext cx="2889885" cy="1447800"/>
          </a:xfrm>
          <a:prstGeom prst="rect">
            <a:avLst/>
          </a:prstGeom>
        </p:spPr>
      </p:pic>
      <p:pic>
        <p:nvPicPr>
          <p:cNvPr id="34" name="Image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27730" y="7190105"/>
            <a:ext cx="2631439" cy="15621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"/>
          <p:cNvSpPr txBox="1"/>
          <p:nvPr/>
        </p:nvSpPr>
        <p:spPr>
          <a:xfrm>
            <a:off x="3854831" y="9319332"/>
            <a:ext cx="95631" cy="14002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000" spc="10" dirty="0">
                <a:latin typeface="Times New Roman"/>
                <a:cs typeface="Times New Roman"/>
              </a:rPr>
              <a:t>7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26035" y="17145"/>
            <a:ext cx="7686040" cy="673100"/>
          </a:xfrm>
          <a:custGeom>
            <a:avLst/>
            <a:gdLst/>
            <a:ahLst/>
            <a:cxnLst/>
            <a:rect l="l" t="t" r="r" b="b"/>
            <a:pathLst>
              <a:path w="7686040" h="673100">
                <a:moveTo>
                  <a:pt x="112179" y="0"/>
                </a:moveTo>
                <a:cubicBezTo>
                  <a:pt x="50233" y="0"/>
                  <a:pt x="0" y="50292"/>
                  <a:pt x="0" y="112141"/>
                </a:cubicBezTo>
                <a:lnTo>
                  <a:pt x="0" y="560959"/>
                </a:lnTo>
                <a:cubicBezTo>
                  <a:pt x="0" y="622808"/>
                  <a:pt x="50233" y="673100"/>
                  <a:pt x="112179" y="673100"/>
                </a:cubicBezTo>
                <a:lnTo>
                  <a:pt x="7573899" y="673100"/>
                </a:lnTo>
                <a:cubicBezTo>
                  <a:pt x="7635747" y="673100"/>
                  <a:pt x="7686040" y="622808"/>
                  <a:pt x="7686040" y="560959"/>
                </a:cubicBezTo>
                <a:lnTo>
                  <a:pt x="7686040" y="112141"/>
                </a:lnTo>
                <a:cubicBezTo>
                  <a:pt x="7686040" y="50292"/>
                  <a:pt x="7635747" y="0"/>
                  <a:pt x="7573899" y="0"/>
                </a:cubicBez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1272" y="12382"/>
            <a:ext cx="7695565" cy="682625"/>
          </a:xfrm>
          <a:custGeom>
            <a:avLst/>
            <a:gdLst/>
            <a:ahLst/>
            <a:cxnLst/>
            <a:rect l="l" t="t" r="r" b="b"/>
            <a:pathLst>
              <a:path w="7695565" h="682625">
                <a:moveTo>
                  <a:pt x="116942" y="4763"/>
                </a:moveTo>
                <a:cubicBezTo>
                  <a:pt x="54996" y="4763"/>
                  <a:pt x="4763" y="55055"/>
                  <a:pt x="4763" y="116904"/>
                </a:cubicBezTo>
                <a:lnTo>
                  <a:pt x="4763" y="565722"/>
                </a:lnTo>
                <a:cubicBezTo>
                  <a:pt x="4763" y="627571"/>
                  <a:pt x="54996" y="677863"/>
                  <a:pt x="116942" y="677863"/>
                </a:cubicBezTo>
                <a:lnTo>
                  <a:pt x="7578662" y="677863"/>
                </a:lnTo>
                <a:cubicBezTo>
                  <a:pt x="7640510" y="677863"/>
                  <a:pt x="7690803" y="627571"/>
                  <a:pt x="7690803" y="565722"/>
                </a:cubicBezTo>
                <a:lnTo>
                  <a:pt x="7690803" y="116904"/>
                </a:lnTo>
                <a:cubicBezTo>
                  <a:pt x="7690803" y="55055"/>
                  <a:pt x="7640510" y="4763"/>
                  <a:pt x="7578662" y="4763"/>
                </a:cubicBez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text 1"/>
          <p:cNvSpPr txBox="1"/>
          <p:nvPr/>
        </p:nvSpPr>
        <p:spPr>
          <a:xfrm>
            <a:off x="150876" y="99236"/>
            <a:ext cx="7306183" cy="40320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739" b="1" spc="10" dirty="0">
                <a:latin typeface="Arial"/>
                <a:cs typeface="Arial"/>
              </a:rPr>
              <a:t>Mathematics Materials                 Lecturer A.M.Alazzawe                                        FIRST CLASS</a:t>
            </a:r>
            <a:endParaRPr sz="700">
              <a:latin typeface="Arial"/>
              <a:cs typeface="Arial"/>
            </a:endParaRPr>
          </a:p>
          <a:p>
            <a:pPr marL="3019678">
              <a:lnSpc>
                <a:spcPct val="100000"/>
              </a:lnSpc>
            </a:pPr>
            <a:r>
              <a:rPr sz="1400" b="1" spc="10" dirty="0">
                <a:latin typeface="Arial"/>
                <a:cs typeface="Arial"/>
              </a:rPr>
              <a:t>SEMESTER ONE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text 1"/>
          <p:cNvSpPr txBox="1"/>
          <p:nvPr/>
        </p:nvSpPr>
        <p:spPr>
          <a:xfrm>
            <a:off x="359664" y="724868"/>
            <a:ext cx="3138931" cy="22620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49" b="1" spc="10" dirty="0">
                <a:latin typeface="Arial"/>
                <a:cs typeface="Arial"/>
              </a:rPr>
              <a:t>Vertical and Horizontal asymptotes</a:t>
            </a:r>
            <a:endParaRPr sz="140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359664" y="929590"/>
            <a:ext cx="3088259" cy="20116"/>
          </a:xfrm>
          <a:custGeom>
            <a:avLst/>
            <a:gdLst/>
            <a:ahLst/>
            <a:cxnLst/>
            <a:rect l="l" t="t" r="r" b="b"/>
            <a:pathLst>
              <a:path w="3088259" h="20116">
                <a:moveTo>
                  <a:pt x="0" y="20116"/>
                </a:moveTo>
                <a:lnTo>
                  <a:pt x="0" y="0"/>
                </a:lnTo>
                <a:lnTo>
                  <a:pt x="3088259" y="0"/>
                </a:lnTo>
                <a:lnTo>
                  <a:pt x="3088259" y="20116"/>
                </a:lnTo>
                <a:lnTo>
                  <a:pt x="0" y="2011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35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9410" y="1158240"/>
            <a:ext cx="2848610" cy="457200"/>
          </a:xfrm>
          <a:prstGeom prst="rect">
            <a:avLst/>
          </a:prstGeom>
        </p:spPr>
      </p:pic>
      <p:sp>
        <p:nvSpPr>
          <p:cNvPr id="5" name="text 1"/>
          <p:cNvSpPr txBox="1"/>
          <p:nvPr/>
        </p:nvSpPr>
        <p:spPr>
          <a:xfrm>
            <a:off x="359664" y="1618366"/>
            <a:ext cx="770305" cy="19738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00" spc="10" dirty="0">
                <a:latin typeface="Times New Roman"/>
                <a:cs typeface="Times New Roman"/>
              </a:rPr>
              <a:t>Defintion </a:t>
            </a:r>
            <a:endParaRPr sz="1400">
              <a:latin typeface="Times New Roman"/>
              <a:cs typeface="Times New Roman"/>
            </a:endParaRPr>
          </a:p>
        </p:txBody>
      </p:sp>
      <p:pic>
        <p:nvPicPr>
          <p:cNvPr id="36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9410" y="1819910"/>
            <a:ext cx="7047230" cy="1621155"/>
          </a:xfrm>
          <a:prstGeom prst="rect">
            <a:avLst/>
          </a:prstGeom>
        </p:spPr>
      </p:pic>
      <p:pic>
        <p:nvPicPr>
          <p:cNvPr id="37" name="Imag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9410" y="3441065"/>
            <a:ext cx="4305300" cy="2362200"/>
          </a:xfrm>
          <a:prstGeom prst="rect">
            <a:avLst/>
          </a:prstGeom>
        </p:spPr>
      </p:pic>
      <p:pic>
        <p:nvPicPr>
          <p:cNvPr id="38" name="Imag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9410" y="5805170"/>
            <a:ext cx="5937884" cy="2631440"/>
          </a:xfrm>
          <a:prstGeom prst="rect">
            <a:avLst/>
          </a:prstGeom>
        </p:spPr>
      </p:pic>
      <p:sp>
        <p:nvSpPr>
          <p:cNvPr id="19" name="object 19"/>
          <p:cNvSpPr/>
          <p:nvPr/>
        </p:nvSpPr>
        <p:spPr>
          <a:xfrm>
            <a:off x="5219065" y="3243580"/>
            <a:ext cx="2315210" cy="2165349"/>
          </a:xfrm>
          <a:custGeom>
            <a:avLst/>
            <a:gdLst/>
            <a:ahLst/>
            <a:cxnLst/>
            <a:rect l="l" t="t" r="r" b="b"/>
            <a:pathLst>
              <a:path w="2315210" h="2165349">
                <a:moveTo>
                  <a:pt x="0" y="2165350"/>
                </a:moveTo>
                <a:lnTo>
                  <a:pt x="0" y="0"/>
                </a:lnTo>
                <a:lnTo>
                  <a:pt x="2315210" y="0"/>
                </a:lnTo>
                <a:lnTo>
                  <a:pt x="2315210" y="2165350"/>
                </a:lnTo>
                <a:lnTo>
                  <a:pt x="0" y="21653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214302" y="3238818"/>
            <a:ext cx="2324735" cy="2174874"/>
          </a:xfrm>
          <a:custGeom>
            <a:avLst/>
            <a:gdLst/>
            <a:ahLst/>
            <a:cxnLst/>
            <a:rect l="l" t="t" r="r" b="b"/>
            <a:pathLst>
              <a:path w="2324735" h="2174874">
                <a:moveTo>
                  <a:pt x="4763" y="2170112"/>
                </a:moveTo>
                <a:lnTo>
                  <a:pt x="4763" y="4762"/>
                </a:lnTo>
                <a:lnTo>
                  <a:pt x="2319973" y="4762"/>
                </a:lnTo>
                <a:lnTo>
                  <a:pt x="2319973" y="2170112"/>
                </a:lnTo>
                <a:lnTo>
                  <a:pt x="4763" y="2170112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39" name="Image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15585" y="3295015"/>
            <a:ext cx="2122804" cy="200088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"/>
          <p:cNvSpPr txBox="1"/>
          <p:nvPr/>
        </p:nvSpPr>
        <p:spPr>
          <a:xfrm>
            <a:off x="3854831" y="9319332"/>
            <a:ext cx="95631" cy="14002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000" spc="10" dirty="0">
                <a:latin typeface="Times New Roman"/>
                <a:cs typeface="Times New Roman"/>
              </a:rPr>
              <a:t>8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26035" y="17145"/>
            <a:ext cx="7686040" cy="673100"/>
          </a:xfrm>
          <a:custGeom>
            <a:avLst/>
            <a:gdLst/>
            <a:ahLst/>
            <a:cxnLst/>
            <a:rect l="l" t="t" r="r" b="b"/>
            <a:pathLst>
              <a:path w="7686040" h="673100">
                <a:moveTo>
                  <a:pt x="112179" y="0"/>
                </a:moveTo>
                <a:cubicBezTo>
                  <a:pt x="50233" y="0"/>
                  <a:pt x="0" y="50292"/>
                  <a:pt x="0" y="112141"/>
                </a:cubicBezTo>
                <a:lnTo>
                  <a:pt x="0" y="560959"/>
                </a:lnTo>
                <a:cubicBezTo>
                  <a:pt x="0" y="622808"/>
                  <a:pt x="50233" y="673100"/>
                  <a:pt x="112179" y="673100"/>
                </a:cubicBezTo>
                <a:lnTo>
                  <a:pt x="7573899" y="673100"/>
                </a:lnTo>
                <a:cubicBezTo>
                  <a:pt x="7635747" y="673100"/>
                  <a:pt x="7686040" y="622808"/>
                  <a:pt x="7686040" y="560959"/>
                </a:cubicBezTo>
                <a:lnTo>
                  <a:pt x="7686040" y="112141"/>
                </a:lnTo>
                <a:cubicBezTo>
                  <a:pt x="7686040" y="50292"/>
                  <a:pt x="7635747" y="0"/>
                  <a:pt x="7573899" y="0"/>
                </a:cubicBez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1272" y="12382"/>
            <a:ext cx="7695565" cy="682625"/>
          </a:xfrm>
          <a:custGeom>
            <a:avLst/>
            <a:gdLst/>
            <a:ahLst/>
            <a:cxnLst/>
            <a:rect l="l" t="t" r="r" b="b"/>
            <a:pathLst>
              <a:path w="7695565" h="682625">
                <a:moveTo>
                  <a:pt x="116942" y="4763"/>
                </a:moveTo>
                <a:cubicBezTo>
                  <a:pt x="54996" y="4763"/>
                  <a:pt x="4763" y="55055"/>
                  <a:pt x="4763" y="116904"/>
                </a:cubicBezTo>
                <a:lnTo>
                  <a:pt x="4763" y="565722"/>
                </a:lnTo>
                <a:cubicBezTo>
                  <a:pt x="4763" y="627571"/>
                  <a:pt x="54996" y="677863"/>
                  <a:pt x="116942" y="677863"/>
                </a:cubicBezTo>
                <a:lnTo>
                  <a:pt x="7578662" y="677863"/>
                </a:lnTo>
                <a:cubicBezTo>
                  <a:pt x="7640510" y="677863"/>
                  <a:pt x="7690803" y="627571"/>
                  <a:pt x="7690803" y="565722"/>
                </a:cubicBezTo>
                <a:lnTo>
                  <a:pt x="7690803" y="116904"/>
                </a:lnTo>
                <a:cubicBezTo>
                  <a:pt x="7690803" y="55055"/>
                  <a:pt x="7640510" y="4763"/>
                  <a:pt x="7578662" y="4763"/>
                </a:cubicBez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text 1"/>
          <p:cNvSpPr txBox="1"/>
          <p:nvPr/>
        </p:nvSpPr>
        <p:spPr>
          <a:xfrm>
            <a:off x="150876" y="99236"/>
            <a:ext cx="7306183" cy="40320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739" b="1" spc="10" dirty="0">
                <a:latin typeface="Arial"/>
                <a:cs typeface="Arial"/>
              </a:rPr>
              <a:t>Mathematics Materials                 Lecturer A.M.Alazzawe                                        FIRST CLASS</a:t>
            </a:r>
            <a:endParaRPr sz="700">
              <a:latin typeface="Arial"/>
              <a:cs typeface="Arial"/>
            </a:endParaRPr>
          </a:p>
          <a:p>
            <a:pPr marL="3019678">
              <a:lnSpc>
                <a:spcPct val="100000"/>
              </a:lnSpc>
            </a:pPr>
            <a:r>
              <a:rPr sz="1400" b="1" spc="10" dirty="0">
                <a:latin typeface="Arial"/>
                <a:cs typeface="Arial"/>
              </a:rPr>
              <a:t>SEMESTER ONE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40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9410" y="719455"/>
            <a:ext cx="5747384" cy="2191385"/>
          </a:xfrm>
          <a:prstGeom prst="rect">
            <a:avLst/>
          </a:prstGeom>
        </p:spPr>
      </p:pic>
      <p:pic>
        <p:nvPicPr>
          <p:cNvPr id="41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9410" y="3116580"/>
            <a:ext cx="6903719" cy="2493009"/>
          </a:xfrm>
          <a:prstGeom prst="rect">
            <a:avLst/>
          </a:prstGeom>
        </p:spPr>
      </p:pic>
      <p:pic>
        <p:nvPicPr>
          <p:cNvPr id="42" name="Imag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9410" y="5609590"/>
            <a:ext cx="6754494" cy="366522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"/>
          <p:cNvSpPr txBox="1"/>
          <p:nvPr/>
        </p:nvSpPr>
        <p:spPr>
          <a:xfrm>
            <a:off x="3854831" y="9319332"/>
            <a:ext cx="95631" cy="14002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000" spc="10" dirty="0">
                <a:latin typeface="Times New Roman"/>
                <a:cs typeface="Times New Roman"/>
              </a:rPr>
              <a:t>9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26035" y="17145"/>
            <a:ext cx="7686040" cy="673100"/>
          </a:xfrm>
          <a:custGeom>
            <a:avLst/>
            <a:gdLst/>
            <a:ahLst/>
            <a:cxnLst/>
            <a:rect l="l" t="t" r="r" b="b"/>
            <a:pathLst>
              <a:path w="7686040" h="673100">
                <a:moveTo>
                  <a:pt x="112179" y="0"/>
                </a:moveTo>
                <a:cubicBezTo>
                  <a:pt x="50233" y="0"/>
                  <a:pt x="0" y="50292"/>
                  <a:pt x="0" y="112141"/>
                </a:cubicBezTo>
                <a:lnTo>
                  <a:pt x="0" y="560959"/>
                </a:lnTo>
                <a:cubicBezTo>
                  <a:pt x="0" y="622808"/>
                  <a:pt x="50233" y="673100"/>
                  <a:pt x="112179" y="673100"/>
                </a:cubicBezTo>
                <a:lnTo>
                  <a:pt x="7573899" y="673100"/>
                </a:lnTo>
                <a:cubicBezTo>
                  <a:pt x="7635747" y="673100"/>
                  <a:pt x="7686040" y="622808"/>
                  <a:pt x="7686040" y="560959"/>
                </a:cubicBezTo>
                <a:lnTo>
                  <a:pt x="7686040" y="112141"/>
                </a:lnTo>
                <a:cubicBezTo>
                  <a:pt x="7686040" y="50292"/>
                  <a:pt x="7635747" y="0"/>
                  <a:pt x="7573899" y="0"/>
                </a:cubicBez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1272" y="12382"/>
            <a:ext cx="7695565" cy="682625"/>
          </a:xfrm>
          <a:custGeom>
            <a:avLst/>
            <a:gdLst/>
            <a:ahLst/>
            <a:cxnLst/>
            <a:rect l="l" t="t" r="r" b="b"/>
            <a:pathLst>
              <a:path w="7695565" h="682625">
                <a:moveTo>
                  <a:pt x="116942" y="4763"/>
                </a:moveTo>
                <a:cubicBezTo>
                  <a:pt x="54996" y="4763"/>
                  <a:pt x="4763" y="55055"/>
                  <a:pt x="4763" y="116904"/>
                </a:cubicBezTo>
                <a:lnTo>
                  <a:pt x="4763" y="565722"/>
                </a:lnTo>
                <a:cubicBezTo>
                  <a:pt x="4763" y="627571"/>
                  <a:pt x="54996" y="677863"/>
                  <a:pt x="116942" y="677863"/>
                </a:cubicBezTo>
                <a:lnTo>
                  <a:pt x="7578662" y="677863"/>
                </a:lnTo>
                <a:cubicBezTo>
                  <a:pt x="7640510" y="677863"/>
                  <a:pt x="7690803" y="627571"/>
                  <a:pt x="7690803" y="565722"/>
                </a:cubicBezTo>
                <a:lnTo>
                  <a:pt x="7690803" y="116904"/>
                </a:lnTo>
                <a:cubicBezTo>
                  <a:pt x="7690803" y="55055"/>
                  <a:pt x="7640510" y="4763"/>
                  <a:pt x="7578662" y="4763"/>
                </a:cubicBez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text 1"/>
          <p:cNvSpPr txBox="1"/>
          <p:nvPr/>
        </p:nvSpPr>
        <p:spPr>
          <a:xfrm>
            <a:off x="150876" y="99236"/>
            <a:ext cx="7306183" cy="40320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739" b="1" spc="10" dirty="0">
                <a:latin typeface="Arial"/>
                <a:cs typeface="Arial"/>
              </a:rPr>
              <a:t>Mathematics Materials                 Lecturer A.M.Alazzawe                                        FIRST CLASS</a:t>
            </a:r>
            <a:endParaRPr sz="700">
              <a:latin typeface="Arial"/>
              <a:cs typeface="Arial"/>
            </a:endParaRPr>
          </a:p>
          <a:p>
            <a:pPr marL="3019678">
              <a:lnSpc>
                <a:spcPct val="100000"/>
              </a:lnSpc>
            </a:pPr>
            <a:r>
              <a:rPr sz="1400" b="1" spc="10" dirty="0">
                <a:latin typeface="Arial"/>
                <a:cs typeface="Arial"/>
              </a:rPr>
              <a:t>SEMESTER ONE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text 1"/>
          <p:cNvSpPr txBox="1"/>
          <p:nvPr/>
        </p:nvSpPr>
        <p:spPr>
          <a:xfrm>
            <a:off x="359664" y="721999"/>
            <a:ext cx="2937763" cy="40338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00" spc="10" dirty="0">
                <a:latin typeface="Times New Roman"/>
                <a:cs typeface="Times New Roman"/>
              </a:rPr>
              <a:t>Solved question</a:t>
            </a:r>
            <a:endParaRPr sz="1400">
              <a:latin typeface="Times New Roman"/>
              <a:cs typeface="Times New Roman"/>
            </a:endParaRPr>
          </a:p>
          <a:p>
            <a:pPr marL="228600">
              <a:lnSpc>
                <a:spcPct val="100000"/>
              </a:lnSpc>
            </a:pPr>
            <a:r>
              <a:rPr sz="1400" spc="10" dirty="0">
                <a:latin typeface="Wingdings"/>
                <a:cs typeface="Wingdings"/>
              </a:rPr>
              <a:t></a:t>
            </a:r>
            <a:r>
              <a:rPr sz="1400" spc="10" dirty="0">
                <a:latin typeface="Arial"/>
                <a:cs typeface="Arial"/>
              </a:rPr>
              <a:t> </a:t>
            </a:r>
            <a:r>
              <a:rPr sz="1400" spc="10" dirty="0">
                <a:solidFill>
                  <a:srgbClr val="231F20"/>
                </a:solidFill>
                <a:latin typeface="Times New Roman"/>
                <a:cs typeface="Times New Roman"/>
              </a:rPr>
              <a:t>Find the limits in Exercises 17–22</a:t>
            </a:r>
            <a:endParaRPr sz="1400">
              <a:latin typeface="Times New Roman"/>
              <a:cs typeface="Times New Roman"/>
            </a:endParaRPr>
          </a:p>
        </p:txBody>
      </p:sp>
      <p:pic>
        <p:nvPicPr>
          <p:cNvPr id="43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9410" y="1129030"/>
            <a:ext cx="3019424" cy="876300"/>
          </a:xfrm>
          <a:prstGeom prst="rect">
            <a:avLst/>
          </a:prstGeom>
        </p:spPr>
      </p:pic>
      <p:sp>
        <p:nvSpPr>
          <p:cNvPr id="5" name="text 1"/>
          <p:cNvSpPr txBox="1"/>
          <p:nvPr/>
        </p:nvSpPr>
        <p:spPr>
          <a:xfrm>
            <a:off x="359664" y="2008509"/>
            <a:ext cx="646861" cy="19738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70" spc="10" dirty="0">
                <a:latin typeface="Times New Roman"/>
                <a:cs typeface="Times New Roman"/>
              </a:rPr>
              <a:t>Solution</a:t>
            </a:r>
            <a:endParaRPr sz="1300">
              <a:latin typeface="Times New Roman"/>
              <a:cs typeface="Times New Roman"/>
            </a:endParaRPr>
          </a:p>
        </p:txBody>
      </p:sp>
      <p:pic>
        <p:nvPicPr>
          <p:cNvPr id="44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9410" y="2209800"/>
            <a:ext cx="6154420" cy="1494790"/>
          </a:xfrm>
          <a:prstGeom prst="rect">
            <a:avLst/>
          </a:prstGeom>
        </p:spPr>
      </p:pic>
      <p:pic>
        <p:nvPicPr>
          <p:cNvPr id="45" name="Imag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9410" y="3704590"/>
            <a:ext cx="3047999" cy="820420"/>
          </a:xfrm>
          <a:prstGeom prst="rect">
            <a:avLst/>
          </a:prstGeom>
        </p:spPr>
      </p:pic>
      <p:sp>
        <p:nvSpPr>
          <p:cNvPr id="6" name="text 1"/>
          <p:cNvSpPr txBox="1"/>
          <p:nvPr/>
        </p:nvSpPr>
        <p:spPr>
          <a:xfrm>
            <a:off x="359664" y="4528062"/>
            <a:ext cx="646861" cy="19738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70" spc="10" dirty="0">
                <a:latin typeface="Times New Roman"/>
                <a:cs typeface="Times New Roman"/>
              </a:rPr>
              <a:t>Solution</a:t>
            </a:r>
            <a:endParaRPr sz="1300">
              <a:latin typeface="Times New Roman"/>
              <a:cs typeface="Times New Roman"/>
            </a:endParaRPr>
          </a:p>
        </p:txBody>
      </p:sp>
      <p:pic>
        <p:nvPicPr>
          <p:cNvPr id="46" name="Imag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9410" y="4728845"/>
            <a:ext cx="6143625" cy="1571625"/>
          </a:xfrm>
          <a:prstGeom prst="rect">
            <a:avLst/>
          </a:prstGeom>
        </p:spPr>
      </p:pic>
      <p:pic>
        <p:nvPicPr>
          <p:cNvPr id="47" name="Image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9410" y="6300470"/>
            <a:ext cx="3068320" cy="176149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305</Words>
  <Application>Microsoft Office PowerPoint</Application>
  <PresentationFormat>Custom</PresentationFormat>
  <Paragraphs>62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Ahmed</dc:creator>
  <cp:lastModifiedBy>DR.Ahmed Saker 2O14</cp:lastModifiedBy>
  <cp:revision>1</cp:revision>
  <dcterms:created xsi:type="dcterms:W3CDTF">2019-01-24T12:18:29Z</dcterms:created>
  <dcterms:modified xsi:type="dcterms:W3CDTF">2019-01-24T17:26:04Z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2019-01-24T00:00:00Z</vt:filetime>
  </property>
  <property fmtid="{D5CDD505-2E9C-101B-9397-08002B2CF9AE}" pid="3" name="LastSaved">
    <vt:filetime>2019-01-24T00:00:00Z</vt:filetime>
  </property>
</Properties>
</file>